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6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682985" y="-202306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3" y="443265"/>
            <a:ext cx="1120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estructura de tipo </a:t>
            </a:r>
            <a:r>
              <a:rPr lang="es-CO" sz="4000" b="1" dirty="0"/>
              <a:t>LIFO</a:t>
            </a:r>
            <a:r>
              <a:rPr lang="es-CO" sz="2800" dirty="0"/>
              <a:t>(</a:t>
            </a:r>
            <a:r>
              <a:rPr lang="es-CO" sz="2800" dirty="0" err="1"/>
              <a:t>Last</a:t>
            </a:r>
            <a:r>
              <a:rPr lang="es-CO" sz="2800" dirty="0"/>
              <a:t>-in, </a:t>
            </a:r>
            <a:r>
              <a:rPr lang="es-CO" sz="2800" dirty="0" err="1"/>
              <a:t>first-out</a:t>
            </a:r>
            <a:r>
              <a:rPr lang="es-CO" sz="2800" dirty="0"/>
              <a:t>)</a:t>
            </a:r>
            <a:r>
              <a:rPr lang="es-CO" sz="3200" dirty="0"/>
              <a:t>. Último en entrar, primero en salir.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23226" y="4148985"/>
            <a:ext cx="2465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Se apoya en: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166426" y="3918153"/>
            <a:ext cx="457284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Vectores (estáticas)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762538" y="5161490"/>
            <a:ext cx="10005392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4000" dirty="0">
                <a:solidFill>
                  <a:schemeClr val="bg1"/>
                </a:solidFill>
              </a:rPr>
              <a:t>Es una colección de objetos donde el último en entrar es el primero en salir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4B800D5-C8FE-4664-87BA-F486949F9E17}"/>
              </a:ext>
            </a:extLst>
          </p:cNvPr>
          <p:cNvSpPr txBox="1"/>
          <p:nvPr/>
        </p:nvSpPr>
        <p:spPr>
          <a:xfrm>
            <a:off x="423226" y="3334898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No tiene representación propia a nivel de programación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9B4D6D5-94B1-4229-A0F5-5E80DA3C71AA}"/>
              </a:ext>
            </a:extLst>
          </p:cNvPr>
          <p:cNvSpPr txBox="1"/>
          <p:nvPr/>
        </p:nvSpPr>
        <p:spPr>
          <a:xfrm>
            <a:off x="3166425" y="4610650"/>
            <a:ext cx="457284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Listas Ligadas (Dinámicas)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A90AFD3-140C-4A19-BE23-CEF89AE363EE}"/>
              </a:ext>
            </a:extLst>
          </p:cNvPr>
          <p:cNvSpPr txBox="1"/>
          <p:nvPr/>
        </p:nvSpPr>
        <p:spPr>
          <a:xfrm>
            <a:off x="230378" y="5238434"/>
            <a:ext cx="142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>
                <a:solidFill>
                  <a:srgbClr val="FF0000"/>
                </a:solidFill>
              </a:rPr>
              <a:t>PILAS</a:t>
            </a:r>
          </a:p>
        </p:txBody>
      </p:sp>
      <p:pic>
        <p:nvPicPr>
          <p:cNvPr id="1026" name="Picture 2" descr="Dibujo de Una pila de libros para colorear | Dibujos para colorear imprimir  gratis">
            <a:extLst>
              <a:ext uri="{FF2B5EF4-FFF2-40B4-BE49-F238E27FC236}">
                <a16:creationId xmlns:a16="http://schemas.microsoft.com/office/drawing/2014/main" id="{AA5F37B5-5748-43E9-97BD-15EE5BCD3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152" y="1612816"/>
            <a:ext cx="1816184" cy="181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8DAF6FB-1A75-4BA7-A8F4-96BA497FACA2}"/>
              </a:ext>
            </a:extLst>
          </p:cNvPr>
          <p:cNvSpPr txBox="1"/>
          <p:nvPr/>
        </p:nvSpPr>
        <p:spPr>
          <a:xfrm>
            <a:off x="7596634" y="1800693"/>
            <a:ext cx="1202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Tope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8BC583EB-5A66-40D2-82ED-6E8A6CEB5720}"/>
              </a:ext>
            </a:extLst>
          </p:cNvPr>
          <p:cNvCxnSpPr/>
          <p:nvPr/>
        </p:nvCxnSpPr>
        <p:spPr>
          <a:xfrm>
            <a:off x="6535824" y="2107096"/>
            <a:ext cx="112393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16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17126" y="862120"/>
            <a:ext cx="3310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Donde se Utilizan: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39184" y="1560998"/>
            <a:ext cx="6386832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En los algoritmos recursivos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221745" y="4025235"/>
            <a:ext cx="525856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APILAR: </a:t>
            </a:r>
            <a:r>
              <a:rPr lang="es-CO" sz="2400" dirty="0">
                <a:solidFill>
                  <a:schemeClr val="bg1"/>
                </a:solidFill>
              </a:rPr>
              <a:t>Llevar el dato a la estructura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9B4D6D5-94B1-4229-A0F5-5E80DA3C71AA}"/>
              </a:ext>
            </a:extLst>
          </p:cNvPr>
          <p:cNvSpPr txBox="1"/>
          <p:nvPr/>
        </p:nvSpPr>
        <p:spPr>
          <a:xfrm>
            <a:off x="1339184" y="2755577"/>
            <a:ext cx="6386832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chemeClr val="bg1"/>
                </a:solidFill>
              </a:rPr>
              <a:t>M</a:t>
            </a:r>
            <a:r>
              <a:rPr lang="es-CO" sz="2400" dirty="0" err="1">
                <a:solidFill>
                  <a:schemeClr val="bg1"/>
                </a:solidFill>
              </a:rPr>
              <a:t>áquinas</a:t>
            </a:r>
            <a:r>
              <a:rPr lang="es-CO" sz="2400" dirty="0">
                <a:solidFill>
                  <a:schemeClr val="bg1"/>
                </a:solidFill>
              </a:rPr>
              <a:t> de pilas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8C185F-C451-4B73-B5F8-C22FEF6FCDF7}"/>
              </a:ext>
            </a:extLst>
          </p:cNvPr>
          <p:cNvSpPr txBox="1"/>
          <p:nvPr/>
        </p:nvSpPr>
        <p:spPr>
          <a:xfrm>
            <a:off x="1339183" y="2157233"/>
            <a:ext cx="638683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Pila de Direcciones  (Segmento de Pila)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3FF9122-CB50-4600-82B3-C10D2865FE60}"/>
              </a:ext>
            </a:extLst>
          </p:cNvPr>
          <p:cNvSpPr txBox="1"/>
          <p:nvPr/>
        </p:nvSpPr>
        <p:spPr>
          <a:xfrm>
            <a:off x="217125" y="3429000"/>
            <a:ext cx="3785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Básicas: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49468D7-8AE3-4D97-A539-873E84C0C294}"/>
              </a:ext>
            </a:extLst>
          </p:cNvPr>
          <p:cNvSpPr txBox="1"/>
          <p:nvPr/>
        </p:nvSpPr>
        <p:spPr>
          <a:xfrm>
            <a:off x="1243182" y="4986700"/>
            <a:ext cx="525856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DESAPILAR: </a:t>
            </a:r>
            <a:r>
              <a:rPr lang="es-CO" sz="2400" dirty="0">
                <a:solidFill>
                  <a:schemeClr val="bg1"/>
                </a:solidFill>
              </a:rPr>
              <a:t>Sacar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0394F48-57D7-4F1E-994C-4A719382AE9F}"/>
              </a:ext>
            </a:extLst>
          </p:cNvPr>
          <p:cNvSpPr txBox="1"/>
          <p:nvPr/>
        </p:nvSpPr>
        <p:spPr>
          <a:xfrm>
            <a:off x="7341704" y="4147930"/>
            <a:ext cx="160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0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D4D368B-0359-48C0-860F-DC15FD703491}"/>
              </a:ext>
            </a:extLst>
          </p:cNvPr>
          <p:cNvSpPr txBox="1"/>
          <p:nvPr/>
        </p:nvSpPr>
        <p:spPr>
          <a:xfrm>
            <a:off x="9316279" y="4086790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Vacía</a:t>
            </a:r>
            <a:endParaRPr lang="es-CO" sz="2800" dirty="0"/>
          </a:p>
        </p:txBody>
      </p:sp>
      <p:sp>
        <p:nvSpPr>
          <p:cNvPr id="22" name="Flecha: a la derecha 21">
            <a:extLst>
              <a:ext uri="{FF2B5EF4-FFF2-40B4-BE49-F238E27FC236}">
                <a16:creationId xmlns:a16="http://schemas.microsoft.com/office/drawing/2014/main" id="{5858903B-71BC-4BF1-B7D8-AE8602187E28}"/>
              </a:ext>
            </a:extLst>
          </p:cNvPr>
          <p:cNvSpPr/>
          <p:nvPr/>
        </p:nvSpPr>
        <p:spPr>
          <a:xfrm>
            <a:off x="8872330" y="4256482"/>
            <a:ext cx="318053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150ECB4-674C-4FF9-9822-89A82794E6C5}"/>
              </a:ext>
            </a:extLst>
          </p:cNvPr>
          <p:cNvSpPr txBox="1"/>
          <p:nvPr/>
        </p:nvSpPr>
        <p:spPr>
          <a:xfrm>
            <a:off x="7356514" y="4892501"/>
            <a:ext cx="160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N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709394D-5728-4E65-B2CB-36E442AF2780}"/>
              </a:ext>
            </a:extLst>
          </p:cNvPr>
          <p:cNvSpPr txBox="1"/>
          <p:nvPr/>
        </p:nvSpPr>
        <p:spPr>
          <a:xfrm>
            <a:off x="9309652" y="4556888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Llena</a:t>
            </a:r>
            <a:endParaRPr lang="es-CO" sz="2800" dirty="0"/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E85B9901-6883-4098-B5D7-C8B5689A8780}"/>
              </a:ext>
            </a:extLst>
          </p:cNvPr>
          <p:cNvSpPr/>
          <p:nvPr/>
        </p:nvSpPr>
        <p:spPr>
          <a:xfrm>
            <a:off x="8865703" y="4726580"/>
            <a:ext cx="318053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BB9E204-43DF-4986-997F-AB5DC53EC694}"/>
              </a:ext>
            </a:extLst>
          </p:cNvPr>
          <p:cNvSpPr txBox="1"/>
          <p:nvPr/>
        </p:nvSpPr>
        <p:spPr>
          <a:xfrm>
            <a:off x="7361584" y="5148471"/>
            <a:ext cx="642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D=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E4AD7E5-EC41-4794-805F-7284D18DD420}"/>
              </a:ext>
            </a:extLst>
          </p:cNvPr>
          <p:cNvSpPr txBox="1"/>
          <p:nvPr/>
        </p:nvSpPr>
        <p:spPr>
          <a:xfrm>
            <a:off x="7878416" y="5161803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[</a:t>
            </a:r>
            <a:r>
              <a:rPr lang="es-MX" sz="2800" dirty="0">
                <a:solidFill>
                  <a:schemeClr val="bg1"/>
                </a:solidFill>
              </a:rPr>
              <a:t>Tope]</a:t>
            </a:r>
            <a:endParaRPr lang="es-CO" sz="2800" dirty="0">
              <a:solidFill>
                <a:schemeClr val="bg1"/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928D86C-CC22-4208-BCBF-6F2763CCC87E}"/>
              </a:ext>
            </a:extLst>
          </p:cNvPr>
          <p:cNvSpPr txBox="1"/>
          <p:nvPr/>
        </p:nvSpPr>
        <p:spPr>
          <a:xfrm>
            <a:off x="7335077" y="5877432"/>
            <a:ext cx="2832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</a:t>
            </a:r>
            <a:r>
              <a:rPr lang="es-MX" sz="2800" b="1" dirty="0">
                <a:solidFill>
                  <a:schemeClr val="bg1"/>
                </a:solidFill>
              </a:rPr>
              <a:t>Tope +1</a:t>
            </a:r>
            <a:endParaRPr lang="es-C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" y="943740"/>
            <a:ext cx="6692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Pilas como listas simplemente ligadas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7DFA0E9-452E-4D5A-8F88-90920D4CF9FD}"/>
              </a:ext>
            </a:extLst>
          </p:cNvPr>
          <p:cNvSpPr txBox="1"/>
          <p:nvPr/>
        </p:nvSpPr>
        <p:spPr>
          <a:xfrm>
            <a:off x="10686840" y="1630263"/>
            <a:ext cx="1505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Tope=</a:t>
            </a:r>
            <a:r>
              <a:rPr lang="es-MX" sz="2400" dirty="0" err="1"/>
              <a:t>Null</a:t>
            </a:r>
            <a:endParaRPr lang="es-CO" sz="2400" dirty="0"/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CADD6313-B8F5-4D7E-8257-119B61098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2317" y="2261058"/>
            <a:ext cx="3819423" cy="3144613"/>
          </a:xfrm>
          <a:prstGeom prst="rect">
            <a:avLst/>
          </a:prstGeom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A771B387-CA7C-488D-8829-B36B157A6C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" y="1630263"/>
            <a:ext cx="2936475" cy="2093598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640850F8-B526-4263-9BF1-D97866C515E3}"/>
              </a:ext>
            </a:extLst>
          </p:cNvPr>
          <p:cNvSpPr txBox="1"/>
          <p:nvPr/>
        </p:nvSpPr>
        <p:spPr>
          <a:xfrm>
            <a:off x="851237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EFE31F3C-4B21-4B51-B8E5-3A1D0BFAAEBD}"/>
              </a:ext>
            </a:extLst>
          </p:cNvPr>
          <p:cNvSpPr txBox="1"/>
          <p:nvPr/>
        </p:nvSpPr>
        <p:spPr>
          <a:xfrm>
            <a:off x="1686218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1BB3000-D216-42F3-9F80-20E399D98734}"/>
              </a:ext>
            </a:extLst>
          </p:cNvPr>
          <p:cNvSpPr txBox="1"/>
          <p:nvPr/>
        </p:nvSpPr>
        <p:spPr>
          <a:xfrm>
            <a:off x="2521199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X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8A94D59D-916A-4A27-AD01-71D3FF234EBD}"/>
              </a:ext>
            </a:extLst>
          </p:cNvPr>
          <p:cNvSpPr txBox="1"/>
          <p:nvPr/>
        </p:nvSpPr>
        <p:spPr>
          <a:xfrm>
            <a:off x="851237" y="4107149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AA</a:t>
            </a:r>
          </a:p>
          <a:p>
            <a:endParaRPr lang="es-CO" b="1" dirty="0"/>
          </a:p>
          <a:p>
            <a:r>
              <a:rPr lang="es-CO" b="1" dirty="0"/>
              <a:t>BB</a:t>
            </a:r>
          </a:p>
          <a:p>
            <a:endParaRPr lang="es-CO" b="1" dirty="0"/>
          </a:p>
          <a:p>
            <a:r>
              <a:rPr lang="es-CO" b="1" dirty="0"/>
              <a:t>CC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094BF045-E538-4DB2-9204-45AAC68A7E6C}"/>
              </a:ext>
            </a:extLst>
          </p:cNvPr>
          <p:cNvSpPr txBox="1"/>
          <p:nvPr/>
        </p:nvSpPr>
        <p:spPr>
          <a:xfrm>
            <a:off x="1731293" y="4107148"/>
            <a:ext cx="642161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  <a:p>
            <a:r>
              <a:rPr lang="es-CO" b="1" dirty="0"/>
              <a:t>01</a:t>
            </a:r>
          </a:p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03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CD751FF6-E219-43C6-8997-488091543693}"/>
              </a:ext>
            </a:extLst>
          </p:cNvPr>
          <p:cNvSpPr txBox="1"/>
          <p:nvPr/>
        </p:nvSpPr>
        <p:spPr>
          <a:xfrm>
            <a:off x="2611351" y="4107148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endParaRPr lang="es-CO" b="1" dirty="0"/>
          </a:p>
          <a:p>
            <a:r>
              <a:rPr lang="es-CO" b="1" dirty="0"/>
              <a:t>02</a:t>
            </a:r>
          </a:p>
          <a:p>
            <a:endParaRPr lang="es-CO" b="1" dirty="0"/>
          </a:p>
          <a:p>
            <a:r>
              <a:rPr lang="es-CO" b="1" dirty="0"/>
              <a:t>03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9CE1D5E-E367-4D40-825C-79F157552D98}"/>
              </a:ext>
            </a:extLst>
          </p:cNvPr>
          <p:cNvSpPr txBox="1"/>
          <p:nvPr/>
        </p:nvSpPr>
        <p:spPr>
          <a:xfrm>
            <a:off x="5481211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AAB98D34-66C8-4ECF-9969-A647708DC3E8}"/>
              </a:ext>
            </a:extLst>
          </p:cNvPr>
          <p:cNvSpPr txBox="1"/>
          <p:nvPr/>
        </p:nvSpPr>
        <p:spPr>
          <a:xfrm>
            <a:off x="6316192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F2201FE5-68F5-4358-8EA0-CC41532B19BA}"/>
              </a:ext>
            </a:extLst>
          </p:cNvPr>
          <p:cNvSpPr txBox="1"/>
          <p:nvPr/>
        </p:nvSpPr>
        <p:spPr>
          <a:xfrm>
            <a:off x="7151173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C3C228E6-4F30-434A-A422-FF01416DEC52}"/>
              </a:ext>
            </a:extLst>
          </p:cNvPr>
          <p:cNvSpPr txBox="1"/>
          <p:nvPr/>
        </p:nvSpPr>
        <p:spPr>
          <a:xfrm>
            <a:off x="5481211" y="410612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EAABAA3C-7BF1-424D-A5EF-8BE7EA457A4D}"/>
              </a:ext>
            </a:extLst>
          </p:cNvPr>
          <p:cNvSpPr txBox="1"/>
          <p:nvPr/>
        </p:nvSpPr>
        <p:spPr>
          <a:xfrm>
            <a:off x="6361267" y="410612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565A69F-8D80-4424-AED6-952FF5010F1A}"/>
              </a:ext>
            </a:extLst>
          </p:cNvPr>
          <p:cNvSpPr txBox="1"/>
          <p:nvPr/>
        </p:nvSpPr>
        <p:spPr>
          <a:xfrm>
            <a:off x="7241325" y="410612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A476908-11C1-44B8-9B8D-0C6348E63E2D}"/>
              </a:ext>
            </a:extLst>
          </p:cNvPr>
          <p:cNvSpPr txBox="1"/>
          <p:nvPr/>
        </p:nvSpPr>
        <p:spPr>
          <a:xfrm>
            <a:off x="5946084" y="5838983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166AF0C-0CC9-4EDB-B5B6-78C00F494006}"/>
              </a:ext>
            </a:extLst>
          </p:cNvPr>
          <p:cNvSpPr txBox="1"/>
          <p:nvPr/>
        </p:nvSpPr>
        <p:spPr>
          <a:xfrm>
            <a:off x="6797005" y="5838983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3A48A34-DBF2-4B65-94B6-95BDE5416376}"/>
              </a:ext>
            </a:extLst>
          </p:cNvPr>
          <p:cNvSpPr txBox="1"/>
          <p:nvPr/>
        </p:nvSpPr>
        <p:spPr>
          <a:xfrm>
            <a:off x="6416865" y="6176561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-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39480233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142</Words>
  <Application>Microsoft Office PowerPoint</Application>
  <PresentationFormat>Panorámica</PresentationFormat>
  <Paragraphs>50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Javier Ospina Moreno</cp:lastModifiedBy>
  <cp:revision>52</cp:revision>
  <dcterms:created xsi:type="dcterms:W3CDTF">2020-03-22T23:16:59Z</dcterms:created>
  <dcterms:modified xsi:type="dcterms:W3CDTF">2021-03-04T03:43:09Z</dcterms:modified>
</cp:coreProperties>
</file>