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0" r:id="rId3"/>
    <p:sldId id="261" r:id="rId4"/>
    <p:sldId id="262" r:id="rId5"/>
    <p:sldId id="263" r:id="rId6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368" autoAdjust="0"/>
    <p:restoredTop sz="94660"/>
  </p:normalViewPr>
  <p:slideViewPr>
    <p:cSldViewPr snapToGrid="0">
      <p:cViewPr varScale="1">
        <p:scale>
          <a:sx n="72" d="100"/>
          <a:sy n="72" d="100"/>
        </p:scale>
        <p:origin x="105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25/03/2021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67602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25/03/2021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12654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25/03/2021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25692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25/03/2021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25982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25/03/2021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60715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25/03/2021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62890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25/03/2021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66462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25/03/2021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12639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25/03/2021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11091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25/03/2021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12549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25/03/2021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93804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5DDACE-72F9-46AE-84A3-2B59AC515D75}" type="datetimeFigureOut">
              <a:rPr lang="es-CO" smtClean="0"/>
              <a:t>25/03/2021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53289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4582729" y="90832"/>
            <a:ext cx="26585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6000" b="1" dirty="0">
                <a:solidFill>
                  <a:srgbClr val="FF0000"/>
                </a:solidFill>
              </a:rPr>
              <a:t>COLAS</a:t>
            </a:r>
          </a:p>
        </p:txBody>
      </p:sp>
      <p:sp>
        <p:nvSpPr>
          <p:cNvPr id="3" name="CuadroTexto 2"/>
          <p:cNvSpPr txBox="1"/>
          <p:nvPr/>
        </p:nvSpPr>
        <p:spPr>
          <a:xfrm>
            <a:off x="409974" y="1047279"/>
            <a:ext cx="1120461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dirty="0"/>
              <a:t>Es una estructura de tipo </a:t>
            </a:r>
            <a:r>
              <a:rPr lang="es-CO" sz="4000" b="1" dirty="0"/>
              <a:t>FIFO</a:t>
            </a:r>
            <a:r>
              <a:rPr lang="es-CO" sz="3200" dirty="0"/>
              <a:t>. Primero en entrar, primero en salir. (Cola de Admisiones y Registros)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412124" y="2465302"/>
            <a:ext cx="57255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b="1" dirty="0">
                <a:solidFill>
                  <a:srgbClr val="FF0000"/>
                </a:solidFill>
              </a:rPr>
              <a:t>Donde se Utiliza: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409974" y="3075748"/>
            <a:ext cx="11204619" cy="461665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s-CO" sz="2400" dirty="0">
                <a:solidFill>
                  <a:schemeClr val="bg1"/>
                </a:solidFill>
              </a:rPr>
              <a:t>1. Problemas donde las personas necesitan servicios (Bancarios, Académicos)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409974" y="3678770"/>
            <a:ext cx="11204619" cy="1569660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s-CO" sz="2400" dirty="0">
                <a:solidFill>
                  <a:schemeClr val="bg1"/>
                </a:solidFill>
              </a:rPr>
              <a:t>2. Sistemas operativos: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CO" sz="2400" dirty="0">
                <a:solidFill>
                  <a:schemeClr val="bg1"/>
                </a:solidFill>
              </a:rPr>
              <a:t>Cola E/S (cola de impresión)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CO" sz="2400" dirty="0">
                <a:solidFill>
                  <a:schemeClr val="bg1"/>
                </a:solidFill>
              </a:rPr>
              <a:t>Colas múltiples en procesos.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CO" sz="2400" dirty="0">
                <a:solidFill>
                  <a:schemeClr val="bg1"/>
                </a:solidFill>
              </a:rPr>
              <a:t>Colas de algoritmos de reemplazo de página.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409974" y="5389787"/>
            <a:ext cx="11204619" cy="830997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s-CO" sz="2400" dirty="0">
                <a:solidFill>
                  <a:schemeClr val="bg1"/>
                </a:solidFill>
              </a:rPr>
              <a:t>3. Estadística Teoría de Colas.</a:t>
            </a:r>
          </a:p>
          <a:p>
            <a:r>
              <a:rPr lang="es-CO" sz="2400" dirty="0">
                <a:solidFill>
                  <a:schemeClr val="bg1"/>
                </a:solidFill>
              </a:rPr>
              <a:t>Matemáticas, comparaciones de servicios para optimizar la atención a los Usuarios.</a:t>
            </a:r>
          </a:p>
        </p:txBody>
      </p:sp>
    </p:spTree>
    <p:extLst>
      <p:ext uri="{BB962C8B-B14F-4D97-AF65-F5344CB8AC3E}">
        <p14:creationId xmlns:p14="http://schemas.microsoft.com/office/powerpoint/2010/main" val="30562791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227522" y="564113"/>
            <a:ext cx="57255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b="1" dirty="0">
                <a:solidFill>
                  <a:srgbClr val="FF0000"/>
                </a:solidFill>
              </a:rPr>
              <a:t>Operaciones con Colas:</a:t>
            </a:r>
          </a:p>
        </p:txBody>
      </p:sp>
      <p:sp>
        <p:nvSpPr>
          <p:cNvPr id="3" name="CuadroTexto 2"/>
          <p:cNvSpPr txBox="1"/>
          <p:nvPr/>
        </p:nvSpPr>
        <p:spPr>
          <a:xfrm>
            <a:off x="154547" y="1999150"/>
            <a:ext cx="112046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dirty="0"/>
              <a:t>Consiste en llevar elementos a la cola.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270455" y="1414375"/>
            <a:ext cx="2640169" cy="584775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s-CO" sz="3200" b="1" dirty="0">
                <a:solidFill>
                  <a:schemeClr val="bg1"/>
                </a:solidFill>
              </a:rPr>
              <a:t>1. Encolar: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139520" y="3297771"/>
            <a:ext cx="112046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dirty="0"/>
              <a:t>Consiste en sacar elementos de la cola.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255427" y="2712996"/>
            <a:ext cx="2655197" cy="584775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s-CO" sz="3200" b="1" dirty="0">
                <a:solidFill>
                  <a:schemeClr val="bg1"/>
                </a:solidFill>
              </a:rPr>
              <a:t>2. Desencolar: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8278967" y="1999149"/>
            <a:ext cx="2498503" cy="584775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sz="3200" b="1" dirty="0">
                <a:solidFill>
                  <a:schemeClr val="bg1"/>
                </a:solidFill>
              </a:rPr>
              <a:t>*Cola Vacía</a:t>
            </a:r>
          </a:p>
        </p:txBody>
      </p:sp>
      <p:sp>
        <p:nvSpPr>
          <p:cNvPr id="8" name="CuadroTexto 7"/>
          <p:cNvSpPr txBox="1"/>
          <p:nvPr/>
        </p:nvSpPr>
        <p:spPr>
          <a:xfrm>
            <a:off x="8278966" y="3168699"/>
            <a:ext cx="2498503" cy="584775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sz="3200" b="1" dirty="0">
                <a:solidFill>
                  <a:schemeClr val="bg1"/>
                </a:solidFill>
              </a:rPr>
              <a:t>*Cola Llena</a:t>
            </a:r>
          </a:p>
        </p:txBody>
      </p:sp>
      <p:sp>
        <p:nvSpPr>
          <p:cNvPr id="9" name="Flecha derecha 8"/>
          <p:cNvSpPr/>
          <p:nvPr/>
        </p:nvSpPr>
        <p:spPr>
          <a:xfrm>
            <a:off x="6877318" y="2036254"/>
            <a:ext cx="1210613" cy="5105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0" name="Flecha derecha 9"/>
          <p:cNvSpPr/>
          <p:nvPr/>
        </p:nvSpPr>
        <p:spPr>
          <a:xfrm>
            <a:off x="6877317" y="3334876"/>
            <a:ext cx="1210613" cy="5105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1" name="CuadroTexto 10"/>
          <p:cNvSpPr txBox="1"/>
          <p:nvPr/>
        </p:nvSpPr>
        <p:spPr>
          <a:xfrm>
            <a:off x="154547" y="3985641"/>
            <a:ext cx="57255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b="1" dirty="0">
                <a:solidFill>
                  <a:srgbClr val="FF0000"/>
                </a:solidFill>
              </a:rPr>
              <a:t>Operaciones de Colas:</a:t>
            </a:r>
          </a:p>
        </p:txBody>
      </p:sp>
      <p:sp>
        <p:nvSpPr>
          <p:cNvPr id="12" name="CuadroTexto 11"/>
          <p:cNvSpPr txBox="1"/>
          <p:nvPr/>
        </p:nvSpPr>
        <p:spPr>
          <a:xfrm>
            <a:off x="4480593" y="4674330"/>
            <a:ext cx="36726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dirty="0"/>
              <a:t>Con vectores.</a:t>
            </a:r>
          </a:p>
        </p:txBody>
      </p:sp>
      <p:sp>
        <p:nvSpPr>
          <p:cNvPr id="13" name="CuadroTexto 12"/>
          <p:cNvSpPr txBox="1"/>
          <p:nvPr/>
        </p:nvSpPr>
        <p:spPr>
          <a:xfrm>
            <a:off x="242549" y="4606199"/>
            <a:ext cx="2668075" cy="584775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s-CO" sz="3200" b="1" dirty="0">
                <a:solidFill>
                  <a:schemeClr val="bg1"/>
                </a:solidFill>
              </a:rPr>
              <a:t>1. Estática:</a:t>
            </a:r>
          </a:p>
        </p:txBody>
      </p:sp>
      <p:sp>
        <p:nvSpPr>
          <p:cNvPr id="14" name="CuadroTexto 13"/>
          <p:cNvSpPr txBox="1"/>
          <p:nvPr/>
        </p:nvSpPr>
        <p:spPr>
          <a:xfrm>
            <a:off x="4480593" y="5466933"/>
            <a:ext cx="27990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dirty="0"/>
              <a:t>Listas ligadas.</a:t>
            </a:r>
          </a:p>
        </p:txBody>
      </p:sp>
      <p:sp>
        <p:nvSpPr>
          <p:cNvPr id="15" name="CuadroTexto 14"/>
          <p:cNvSpPr txBox="1"/>
          <p:nvPr/>
        </p:nvSpPr>
        <p:spPr>
          <a:xfrm>
            <a:off x="227522" y="5466934"/>
            <a:ext cx="2683102" cy="584775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s-CO" sz="3200" b="1" dirty="0">
                <a:solidFill>
                  <a:schemeClr val="bg1"/>
                </a:solidFill>
              </a:rPr>
              <a:t>2. Dinámica</a:t>
            </a:r>
          </a:p>
        </p:txBody>
      </p:sp>
      <p:sp>
        <p:nvSpPr>
          <p:cNvPr id="16" name="Flecha derecha 15"/>
          <p:cNvSpPr/>
          <p:nvPr/>
        </p:nvSpPr>
        <p:spPr>
          <a:xfrm>
            <a:off x="3029573" y="4674330"/>
            <a:ext cx="1210613" cy="5105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7" name="Flecha derecha 16"/>
          <p:cNvSpPr/>
          <p:nvPr/>
        </p:nvSpPr>
        <p:spPr>
          <a:xfrm>
            <a:off x="3029572" y="5504038"/>
            <a:ext cx="1210613" cy="5105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8" name="CuadroTexto 17"/>
          <p:cNvSpPr txBox="1"/>
          <p:nvPr/>
        </p:nvSpPr>
        <p:spPr>
          <a:xfrm>
            <a:off x="4862662" y="6239"/>
            <a:ext cx="26585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6000" b="1" dirty="0">
                <a:solidFill>
                  <a:srgbClr val="FF0000"/>
                </a:solidFill>
              </a:rPr>
              <a:t>COLAS</a:t>
            </a:r>
          </a:p>
        </p:txBody>
      </p:sp>
    </p:spTree>
    <p:extLst>
      <p:ext uri="{BB962C8B-B14F-4D97-AF65-F5344CB8AC3E}">
        <p14:creationId xmlns:p14="http://schemas.microsoft.com/office/powerpoint/2010/main" val="30822091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4987608" y="-8254"/>
            <a:ext cx="26585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6000" b="1" dirty="0">
                <a:solidFill>
                  <a:srgbClr val="FF0000"/>
                </a:solidFill>
              </a:rPr>
              <a:t>COLAS</a:t>
            </a:r>
          </a:p>
        </p:txBody>
      </p:sp>
      <p:sp>
        <p:nvSpPr>
          <p:cNvPr id="3" name="CuadroTexto 2"/>
          <p:cNvSpPr txBox="1"/>
          <p:nvPr/>
        </p:nvSpPr>
        <p:spPr>
          <a:xfrm>
            <a:off x="296214" y="856075"/>
            <a:ext cx="28462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b="1" dirty="0">
                <a:solidFill>
                  <a:srgbClr val="FF0000"/>
                </a:solidFill>
              </a:rPr>
              <a:t>Como Encolar: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3412901" y="2014987"/>
            <a:ext cx="118299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s-CO" b="1" dirty="0"/>
          </a:p>
        </p:txBody>
      </p:sp>
      <p:sp>
        <p:nvSpPr>
          <p:cNvPr id="6" name="CuadroTexto 5"/>
          <p:cNvSpPr txBox="1"/>
          <p:nvPr/>
        </p:nvSpPr>
        <p:spPr>
          <a:xfrm>
            <a:off x="4595891" y="2014987"/>
            <a:ext cx="67707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b="1" dirty="0"/>
          </a:p>
        </p:txBody>
      </p:sp>
      <p:sp>
        <p:nvSpPr>
          <p:cNvPr id="7" name="CuadroTexto 6"/>
          <p:cNvSpPr txBox="1"/>
          <p:nvPr/>
        </p:nvSpPr>
        <p:spPr>
          <a:xfrm>
            <a:off x="296214" y="1440850"/>
            <a:ext cx="239547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dirty="0"/>
              <a:t>P=NULL</a:t>
            </a:r>
          </a:p>
          <a:p>
            <a:r>
              <a:rPr lang="es-CO" sz="2800" dirty="0"/>
              <a:t>D=2</a:t>
            </a:r>
          </a:p>
          <a:p>
            <a:r>
              <a:rPr lang="es-CO" sz="2800" dirty="0"/>
              <a:t>New(x)</a:t>
            </a:r>
          </a:p>
        </p:txBody>
      </p:sp>
      <p:sp>
        <p:nvSpPr>
          <p:cNvPr id="8" name="CuadroTexto 7"/>
          <p:cNvSpPr txBox="1"/>
          <p:nvPr/>
        </p:nvSpPr>
        <p:spPr>
          <a:xfrm>
            <a:off x="9734292" y="1974202"/>
            <a:ext cx="118299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2</a:t>
            </a:r>
          </a:p>
        </p:txBody>
      </p:sp>
      <p:sp>
        <p:nvSpPr>
          <p:cNvPr id="9" name="CuadroTexto 8"/>
          <p:cNvSpPr txBox="1"/>
          <p:nvPr/>
        </p:nvSpPr>
        <p:spPr>
          <a:xfrm>
            <a:off x="10917282" y="1974202"/>
            <a:ext cx="67707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b="1" dirty="0"/>
              <a:t>NULL</a:t>
            </a:r>
          </a:p>
        </p:txBody>
      </p:sp>
      <p:sp>
        <p:nvSpPr>
          <p:cNvPr id="10" name="CuadroTexto 9"/>
          <p:cNvSpPr txBox="1"/>
          <p:nvPr/>
        </p:nvSpPr>
        <p:spPr>
          <a:xfrm>
            <a:off x="4056845" y="1604870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X</a:t>
            </a:r>
          </a:p>
        </p:txBody>
      </p:sp>
      <p:sp>
        <p:nvSpPr>
          <p:cNvPr id="11" name="CuadroTexto 10"/>
          <p:cNvSpPr txBox="1"/>
          <p:nvPr/>
        </p:nvSpPr>
        <p:spPr>
          <a:xfrm>
            <a:off x="4144850" y="2426975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4</a:t>
            </a:r>
          </a:p>
        </p:txBody>
      </p:sp>
      <p:sp>
        <p:nvSpPr>
          <p:cNvPr id="12" name="CuadroTexto 11"/>
          <p:cNvSpPr txBox="1"/>
          <p:nvPr/>
        </p:nvSpPr>
        <p:spPr>
          <a:xfrm>
            <a:off x="10323361" y="1584484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X</a:t>
            </a:r>
          </a:p>
        </p:txBody>
      </p:sp>
      <p:sp>
        <p:nvSpPr>
          <p:cNvPr id="13" name="CuadroTexto 12"/>
          <p:cNvSpPr txBox="1"/>
          <p:nvPr/>
        </p:nvSpPr>
        <p:spPr>
          <a:xfrm>
            <a:off x="10411366" y="2406589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4</a:t>
            </a:r>
          </a:p>
        </p:txBody>
      </p:sp>
      <p:sp>
        <p:nvSpPr>
          <p:cNvPr id="14" name="Flecha derecha 13"/>
          <p:cNvSpPr/>
          <p:nvPr/>
        </p:nvSpPr>
        <p:spPr>
          <a:xfrm>
            <a:off x="1732949" y="1953816"/>
            <a:ext cx="1339403" cy="47315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5" name="CuadroTexto 14"/>
          <p:cNvSpPr txBox="1"/>
          <p:nvPr/>
        </p:nvSpPr>
        <p:spPr>
          <a:xfrm>
            <a:off x="5961051" y="1361126"/>
            <a:ext cx="239547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dirty="0"/>
              <a:t>DATO(X)=D</a:t>
            </a:r>
          </a:p>
          <a:p>
            <a:r>
              <a:rPr lang="es-CO" sz="2800" dirty="0"/>
              <a:t>LIGA(X)=P</a:t>
            </a:r>
          </a:p>
          <a:p>
            <a:r>
              <a:rPr lang="es-CO" sz="2800" dirty="0"/>
              <a:t>P=X</a:t>
            </a:r>
          </a:p>
          <a:p>
            <a:r>
              <a:rPr lang="es-CO" sz="2800" dirty="0"/>
              <a:t>Ult=P</a:t>
            </a:r>
          </a:p>
        </p:txBody>
      </p:sp>
      <p:sp>
        <p:nvSpPr>
          <p:cNvPr id="16" name="Flecha derecha 15"/>
          <p:cNvSpPr/>
          <p:nvPr/>
        </p:nvSpPr>
        <p:spPr>
          <a:xfrm>
            <a:off x="5456119" y="1989229"/>
            <a:ext cx="410767" cy="4119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7" name="Flecha derecha 16"/>
          <p:cNvSpPr/>
          <p:nvPr/>
        </p:nvSpPr>
        <p:spPr>
          <a:xfrm>
            <a:off x="8081209" y="1953815"/>
            <a:ext cx="1339403" cy="47315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9" name="Llamada ovalada 18"/>
          <p:cNvSpPr/>
          <p:nvPr/>
        </p:nvSpPr>
        <p:spPr>
          <a:xfrm>
            <a:off x="206062" y="3177008"/>
            <a:ext cx="1983346" cy="746974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3200" b="1" dirty="0">
                <a:solidFill>
                  <a:srgbClr val="FF0000"/>
                </a:solidFill>
              </a:rPr>
              <a:t>D=10</a:t>
            </a:r>
          </a:p>
        </p:txBody>
      </p:sp>
      <p:sp>
        <p:nvSpPr>
          <p:cNvPr id="20" name="CuadroTexto 19"/>
          <p:cNvSpPr txBox="1"/>
          <p:nvPr/>
        </p:nvSpPr>
        <p:spPr>
          <a:xfrm>
            <a:off x="206062" y="4552851"/>
            <a:ext cx="118299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2</a:t>
            </a:r>
          </a:p>
        </p:txBody>
      </p:sp>
      <p:sp>
        <p:nvSpPr>
          <p:cNvPr id="21" name="CuadroTexto 20"/>
          <p:cNvSpPr txBox="1"/>
          <p:nvPr/>
        </p:nvSpPr>
        <p:spPr>
          <a:xfrm>
            <a:off x="1389052" y="4552851"/>
            <a:ext cx="67707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b="1" dirty="0"/>
              <a:t>NULL</a:t>
            </a:r>
          </a:p>
        </p:txBody>
      </p:sp>
      <p:sp>
        <p:nvSpPr>
          <p:cNvPr id="23" name="CuadroTexto 22"/>
          <p:cNvSpPr txBox="1"/>
          <p:nvPr/>
        </p:nvSpPr>
        <p:spPr>
          <a:xfrm>
            <a:off x="805367" y="4990610"/>
            <a:ext cx="539046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24" name="CuadroTexto 23"/>
          <p:cNvSpPr txBox="1"/>
          <p:nvPr/>
        </p:nvSpPr>
        <p:spPr>
          <a:xfrm>
            <a:off x="2750584" y="4558223"/>
            <a:ext cx="118299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s-CO" b="1" dirty="0"/>
          </a:p>
        </p:txBody>
      </p:sp>
      <p:sp>
        <p:nvSpPr>
          <p:cNvPr id="25" name="CuadroTexto 24"/>
          <p:cNvSpPr txBox="1"/>
          <p:nvPr/>
        </p:nvSpPr>
        <p:spPr>
          <a:xfrm>
            <a:off x="3933574" y="4558223"/>
            <a:ext cx="67707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b="1" dirty="0"/>
          </a:p>
        </p:txBody>
      </p:sp>
      <p:sp>
        <p:nvSpPr>
          <p:cNvPr id="26" name="CuadroTexto 25"/>
          <p:cNvSpPr txBox="1"/>
          <p:nvPr/>
        </p:nvSpPr>
        <p:spPr>
          <a:xfrm>
            <a:off x="3339653" y="4168505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X</a:t>
            </a:r>
          </a:p>
        </p:txBody>
      </p:sp>
      <p:sp>
        <p:nvSpPr>
          <p:cNvPr id="27" name="CuadroTexto 26"/>
          <p:cNvSpPr txBox="1"/>
          <p:nvPr/>
        </p:nvSpPr>
        <p:spPr>
          <a:xfrm>
            <a:off x="3427658" y="4990610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8</a:t>
            </a:r>
          </a:p>
        </p:txBody>
      </p:sp>
      <p:cxnSp>
        <p:nvCxnSpPr>
          <p:cNvPr id="32" name="Conector recto de flecha 31"/>
          <p:cNvCxnSpPr>
            <a:stCxn id="21" idx="3"/>
            <a:endCxn id="24" idx="1"/>
          </p:cNvCxnSpPr>
          <p:nvPr/>
        </p:nvCxnSpPr>
        <p:spPr>
          <a:xfrm>
            <a:off x="2066126" y="4737517"/>
            <a:ext cx="684458" cy="5372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Llamada de nube 33"/>
          <p:cNvSpPr/>
          <p:nvPr/>
        </p:nvSpPr>
        <p:spPr>
          <a:xfrm>
            <a:off x="5523247" y="3198445"/>
            <a:ext cx="3271078" cy="1539072"/>
          </a:xfrm>
          <a:prstGeom prst="cloudCallou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Liga(X)=ligap</a:t>
            </a:r>
          </a:p>
          <a:p>
            <a:pPr algn="ctr"/>
            <a:r>
              <a:rPr lang="es-CO" b="1" dirty="0">
                <a:solidFill>
                  <a:schemeClr val="bg1"/>
                </a:solidFill>
              </a:rPr>
              <a:t>Liga(P)=X</a:t>
            </a:r>
          </a:p>
          <a:p>
            <a:pPr algn="ctr"/>
            <a:r>
              <a:rPr lang="es-CO" b="1" dirty="0">
                <a:solidFill>
                  <a:schemeClr val="bg1"/>
                </a:solidFill>
              </a:rPr>
              <a:t>Ult=x</a:t>
            </a:r>
          </a:p>
        </p:txBody>
      </p:sp>
      <p:sp>
        <p:nvSpPr>
          <p:cNvPr id="35" name="Llamada de nube 34"/>
          <p:cNvSpPr/>
          <p:nvPr/>
        </p:nvSpPr>
        <p:spPr>
          <a:xfrm>
            <a:off x="5464340" y="5118435"/>
            <a:ext cx="3271078" cy="1539072"/>
          </a:xfrm>
          <a:prstGeom prst="cloudCallou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Liga(X)=liga(Ult)</a:t>
            </a:r>
          </a:p>
          <a:p>
            <a:pPr algn="ctr"/>
            <a:r>
              <a:rPr lang="es-CO" b="1" dirty="0">
                <a:solidFill>
                  <a:schemeClr val="bg1"/>
                </a:solidFill>
              </a:rPr>
              <a:t>Liga(Ult)=X</a:t>
            </a:r>
          </a:p>
          <a:p>
            <a:pPr algn="ctr"/>
            <a:r>
              <a:rPr lang="es-CO" b="1" dirty="0">
                <a:solidFill>
                  <a:schemeClr val="bg1"/>
                </a:solidFill>
              </a:rPr>
              <a:t>Ult=x</a:t>
            </a:r>
          </a:p>
        </p:txBody>
      </p:sp>
      <p:sp>
        <p:nvSpPr>
          <p:cNvPr id="36" name="CuadroTexto 35"/>
          <p:cNvSpPr txBox="1"/>
          <p:nvPr/>
        </p:nvSpPr>
        <p:spPr>
          <a:xfrm>
            <a:off x="216793" y="5902985"/>
            <a:ext cx="118299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2</a:t>
            </a:r>
          </a:p>
        </p:txBody>
      </p:sp>
      <p:sp>
        <p:nvSpPr>
          <p:cNvPr id="37" name="CuadroTexto 36"/>
          <p:cNvSpPr txBox="1"/>
          <p:nvPr/>
        </p:nvSpPr>
        <p:spPr>
          <a:xfrm>
            <a:off x="1399783" y="5902985"/>
            <a:ext cx="67707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b="1" dirty="0"/>
              <a:t>NULL</a:t>
            </a:r>
          </a:p>
        </p:txBody>
      </p:sp>
      <p:sp>
        <p:nvSpPr>
          <p:cNvPr id="38" name="CuadroTexto 37"/>
          <p:cNvSpPr txBox="1"/>
          <p:nvPr/>
        </p:nvSpPr>
        <p:spPr>
          <a:xfrm>
            <a:off x="816098" y="6340744"/>
            <a:ext cx="539046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39" name="CuadroTexto 38"/>
          <p:cNvSpPr txBox="1"/>
          <p:nvPr/>
        </p:nvSpPr>
        <p:spPr>
          <a:xfrm>
            <a:off x="2761315" y="5908357"/>
            <a:ext cx="118299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2</a:t>
            </a:r>
          </a:p>
        </p:txBody>
      </p:sp>
      <p:sp>
        <p:nvSpPr>
          <p:cNvPr id="40" name="CuadroTexto 39"/>
          <p:cNvSpPr txBox="1"/>
          <p:nvPr/>
        </p:nvSpPr>
        <p:spPr>
          <a:xfrm>
            <a:off x="3944305" y="5908357"/>
            <a:ext cx="67707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b="1" dirty="0"/>
              <a:t>NULL</a:t>
            </a:r>
          </a:p>
        </p:txBody>
      </p:sp>
      <p:sp>
        <p:nvSpPr>
          <p:cNvPr id="41" name="CuadroTexto 40"/>
          <p:cNvSpPr txBox="1"/>
          <p:nvPr/>
        </p:nvSpPr>
        <p:spPr>
          <a:xfrm>
            <a:off x="3350384" y="5518639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X</a:t>
            </a:r>
          </a:p>
        </p:txBody>
      </p:sp>
      <p:sp>
        <p:nvSpPr>
          <p:cNvPr id="42" name="CuadroTexto 41"/>
          <p:cNvSpPr txBox="1"/>
          <p:nvPr/>
        </p:nvSpPr>
        <p:spPr>
          <a:xfrm>
            <a:off x="3438389" y="6340744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8</a:t>
            </a:r>
          </a:p>
        </p:txBody>
      </p:sp>
      <p:cxnSp>
        <p:nvCxnSpPr>
          <p:cNvPr id="43" name="Conector recto 42"/>
          <p:cNvCxnSpPr/>
          <p:nvPr/>
        </p:nvCxnSpPr>
        <p:spPr>
          <a:xfrm flipH="1">
            <a:off x="1483934" y="5740640"/>
            <a:ext cx="489012" cy="66885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CuadroTexto 43"/>
          <p:cNvSpPr txBox="1"/>
          <p:nvPr/>
        </p:nvSpPr>
        <p:spPr>
          <a:xfrm>
            <a:off x="1422787" y="5527688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rgbClr val="FF0000"/>
                </a:solidFill>
              </a:rPr>
              <a:t>8</a:t>
            </a:r>
          </a:p>
        </p:txBody>
      </p:sp>
      <p:cxnSp>
        <p:nvCxnSpPr>
          <p:cNvPr id="45" name="Conector recto de flecha 44"/>
          <p:cNvCxnSpPr>
            <a:stCxn id="37" idx="3"/>
            <a:endCxn id="39" idx="1"/>
          </p:cNvCxnSpPr>
          <p:nvPr/>
        </p:nvCxnSpPr>
        <p:spPr>
          <a:xfrm>
            <a:off x="2076857" y="6087651"/>
            <a:ext cx="684458" cy="5372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Flecha curvada hacia abajo 46"/>
          <p:cNvSpPr/>
          <p:nvPr/>
        </p:nvSpPr>
        <p:spPr>
          <a:xfrm rot="19069159">
            <a:off x="3885941" y="4579772"/>
            <a:ext cx="2610287" cy="525694"/>
          </a:xfrm>
          <a:prstGeom prst="curved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sp>
        <p:nvSpPr>
          <p:cNvPr id="48" name="Flecha curvada hacia arriba 47"/>
          <p:cNvSpPr/>
          <p:nvPr/>
        </p:nvSpPr>
        <p:spPr>
          <a:xfrm>
            <a:off x="4385128" y="6277689"/>
            <a:ext cx="2240923" cy="316763"/>
          </a:xfrm>
          <a:prstGeom prst="curvedUp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sp>
        <p:nvSpPr>
          <p:cNvPr id="55" name="CuadroTexto 54"/>
          <p:cNvSpPr txBox="1"/>
          <p:nvPr/>
        </p:nvSpPr>
        <p:spPr>
          <a:xfrm>
            <a:off x="8909747" y="3086601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56" name="CuadroTexto 55"/>
          <p:cNvSpPr txBox="1"/>
          <p:nvPr/>
        </p:nvSpPr>
        <p:spPr>
          <a:xfrm>
            <a:off x="9744728" y="3086601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X</a:t>
            </a:r>
          </a:p>
        </p:txBody>
      </p:sp>
      <p:sp>
        <p:nvSpPr>
          <p:cNvPr id="57" name="CuadroTexto 56"/>
          <p:cNvSpPr txBox="1"/>
          <p:nvPr/>
        </p:nvSpPr>
        <p:spPr>
          <a:xfrm>
            <a:off x="10579709" y="3086601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58" name="CuadroTexto 57"/>
          <p:cNvSpPr txBox="1"/>
          <p:nvPr/>
        </p:nvSpPr>
        <p:spPr>
          <a:xfrm>
            <a:off x="8909747" y="3654555"/>
            <a:ext cx="642161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Null</a:t>
            </a:r>
          </a:p>
          <a:p>
            <a:pPr algn="ctr"/>
            <a:r>
              <a:rPr lang="es-CO" dirty="0"/>
              <a:t>4</a:t>
            </a:r>
          </a:p>
          <a:p>
            <a:pPr algn="ctr"/>
            <a:endParaRPr lang="es-CO" dirty="0"/>
          </a:p>
          <a:p>
            <a:pPr algn="ctr"/>
            <a:r>
              <a:rPr lang="es-CO" dirty="0"/>
              <a:t>4</a:t>
            </a:r>
          </a:p>
          <a:p>
            <a:pPr algn="ctr"/>
            <a:endParaRPr lang="es-CO" dirty="0"/>
          </a:p>
        </p:txBody>
      </p:sp>
      <p:sp>
        <p:nvSpPr>
          <p:cNvPr id="59" name="CuadroTexto 58"/>
          <p:cNvSpPr txBox="1"/>
          <p:nvPr/>
        </p:nvSpPr>
        <p:spPr>
          <a:xfrm>
            <a:off x="9789803" y="3654554"/>
            <a:ext cx="642161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4</a:t>
            </a:r>
          </a:p>
          <a:p>
            <a:pPr algn="ctr"/>
            <a:endParaRPr lang="es-CO" dirty="0"/>
          </a:p>
          <a:p>
            <a:pPr algn="ctr"/>
            <a:endParaRPr lang="es-CO" dirty="0"/>
          </a:p>
          <a:p>
            <a:pPr algn="ctr"/>
            <a:r>
              <a:rPr lang="es-CO" dirty="0"/>
              <a:t>8</a:t>
            </a:r>
          </a:p>
          <a:p>
            <a:pPr algn="ctr"/>
            <a:endParaRPr lang="es-CO" dirty="0"/>
          </a:p>
        </p:txBody>
      </p:sp>
      <p:sp>
        <p:nvSpPr>
          <p:cNvPr id="60" name="CuadroTexto 59"/>
          <p:cNvSpPr txBox="1"/>
          <p:nvPr/>
        </p:nvSpPr>
        <p:spPr>
          <a:xfrm>
            <a:off x="10669861" y="3654554"/>
            <a:ext cx="642161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  <a:p>
            <a:endParaRPr lang="es-CO" dirty="0"/>
          </a:p>
          <a:p>
            <a:endParaRPr lang="es-CO" dirty="0"/>
          </a:p>
          <a:p>
            <a:r>
              <a:rPr lang="es-CO" dirty="0"/>
              <a:t>10</a:t>
            </a:r>
          </a:p>
          <a:p>
            <a:endParaRPr lang="es-CO" dirty="0"/>
          </a:p>
        </p:txBody>
      </p:sp>
      <p:sp>
        <p:nvSpPr>
          <p:cNvPr id="61" name="CuadroTexto 60"/>
          <p:cNvSpPr txBox="1"/>
          <p:nvPr/>
        </p:nvSpPr>
        <p:spPr>
          <a:xfrm>
            <a:off x="11363176" y="3097332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Ult</a:t>
            </a:r>
          </a:p>
        </p:txBody>
      </p:sp>
      <p:sp>
        <p:nvSpPr>
          <p:cNvPr id="62" name="CuadroTexto 61"/>
          <p:cNvSpPr txBox="1"/>
          <p:nvPr/>
        </p:nvSpPr>
        <p:spPr>
          <a:xfrm>
            <a:off x="11453328" y="3665285"/>
            <a:ext cx="642161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  <a:p>
            <a:endParaRPr lang="es-CO" dirty="0"/>
          </a:p>
          <a:p>
            <a:endParaRPr lang="es-CO" dirty="0"/>
          </a:p>
          <a:p>
            <a:r>
              <a:rPr lang="es-CO" dirty="0"/>
              <a:t>Null</a:t>
            </a:r>
          </a:p>
          <a:p>
            <a:r>
              <a:rPr lang="es-CO" b="1" dirty="0">
                <a:solidFill>
                  <a:schemeClr val="bg1"/>
                </a:solidFill>
              </a:rPr>
              <a:t>8</a:t>
            </a:r>
          </a:p>
        </p:txBody>
      </p:sp>
      <p:cxnSp>
        <p:nvCxnSpPr>
          <p:cNvPr id="64" name="Conector recto 63"/>
          <p:cNvCxnSpPr/>
          <p:nvPr/>
        </p:nvCxnSpPr>
        <p:spPr>
          <a:xfrm>
            <a:off x="8750910" y="4294737"/>
            <a:ext cx="3397675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CuadroTexto 64"/>
          <p:cNvSpPr txBox="1"/>
          <p:nvPr/>
        </p:nvSpPr>
        <p:spPr>
          <a:xfrm>
            <a:off x="9422161" y="2718702"/>
            <a:ext cx="215382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>
                <a:solidFill>
                  <a:srgbClr val="FF0000"/>
                </a:solidFill>
              </a:rPr>
              <a:t>Prueba de Escritorio</a:t>
            </a:r>
          </a:p>
        </p:txBody>
      </p:sp>
      <p:cxnSp>
        <p:nvCxnSpPr>
          <p:cNvPr id="67" name="Conector recto 66"/>
          <p:cNvCxnSpPr/>
          <p:nvPr/>
        </p:nvCxnSpPr>
        <p:spPr>
          <a:xfrm flipH="1">
            <a:off x="9028090" y="3718949"/>
            <a:ext cx="353885" cy="26942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ector recto 67"/>
          <p:cNvCxnSpPr/>
          <p:nvPr/>
        </p:nvCxnSpPr>
        <p:spPr>
          <a:xfrm flipH="1">
            <a:off x="11591210" y="4523007"/>
            <a:ext cx="353885" cy="26942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1531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901" y="282597"/>
            <a:ext cx="2893036" cy="3349245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5900" y="3873455"/>
            <a:ext cx="3313699" cy="2746285"/>
          </a:xfrm>
          <a:prstGeom prst="rect">
            <a:avLst/>
          </a:prstGeom>
        </p:spPr>
      </p:pic>
      <p:sp>
        <p:nvSpPr>
          <p:cNvPr id="4" name="CuadroTexto 3"/>
          <p:cNvSpPr txBox="1"/>
          <p:nvPr/>
        </p:nvSpPr>
        <p:spPr>
          <a:xfrm>
            <a:off x="8665049" y="28259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9500030" y="28259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10335011" y="28259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Ult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8665049" y="850551"/>
            <a:ext cx="642161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s-CO" dirty="0"/>
          </a:p>
          <a:p>
            <a:pPr algn="ctr"/>
            <a:endParaRPr lang="es-CO" dirty="0"/>
          </a:p>
          <a:p>
            <a:pPr algn="ctr"/>
            <a:endParaRPr lang="es-CO" dirty="0"/>
          </a:p>
          <a:p>
            <a:pPr algn="ctr"/>
            <a:endParaRPr lang="es-CO" dirty="0"/>
          </a:p>
          <a:p>
            <a:pPr algn="ctr"/>
            <a:endParaRPr lang="es-CO" dirty="0"/>
          </a:p>
        </p:txBody>
      </p:sp>
      <p:sp>
        <p:nvSpPr>
          <p:cNvPr id="8" name="CuadroTexto 7"/>
          <p:cNvSpPr txBox="1"/>
          <p:nvPr/>
        </p:nvSpPr>
        <p:spPr>
          <a:xfrm>
            <a:off x="9545105" y="850550"/>
            <a:ext cx="642161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s-CO" dirty="0"/>
          </a:p>
          <a:p>
            <a:pPr algn="ctr"/>
            <a:endParaRPr lang="es-CO" dirty="0"/>
          </a:p>
          <a:p>
            <a:pPr algn="ctr"/>
            <a:endParaRPr lang="es-CO" dirty="0"/>
          </a:p>
          <a:p>
            <a:pPr algn="ctr"/>
            <a:endParaRPr lang="es-CO" dirty="0"/>
          </a:p>
          <a:p>
            <a:pPr algn="ctr"/>
            <a:endParaRPr lang="es-CO" dirty="0"/>
          </a:p>
        </p:txBody>
      </p:sp>
      <p:sp>
        <p:nvSpPr>
          <p:cNvPr id="9" name="CuadroTexto 8"/>
          <p:cNvSpPr txBox="1"/>
          <p:nvPr/>
        </p:nvSpPr>
        <p:spPr>
          <a:xfrm>
            <a:off x="10425163" y="850550"/>
            <a:ext cx="642161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  <a:p>
            <a:endParaRPr lang="es-CO" dirty="0"/>
          </a:p>
          <a:p>
            <a:endParaRPr lang="es-CO" dirty="0"/>
          </a:p>
          <a:p>
            <a:endParaRPr lang="es-CO" dirty="0"/>
          </a:p>
          <a:p>
            <a:endParaRPr lang="es-CO" dirty="0"/>
          </a:p>
        </p:txBody>
      </p:sp>
      <p:sp>
        <p:nvSpPr>
          <p:cNvPr id="10" name="CuadroTexto 9"/>
          <p:cNvSpPr txBox="1"/>
          <p:nvPr/>
        </p:nvSpPr>
        <p:spPr>
          <a:xfrm>
            <a:off x="11118478" y="293328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X</a:t>
            </a:r>
          </a:p>
        </p:txBody>
      </p:sp>
      <p:sp>
        <p:nvSpPr>
          <p:cNvPr id="11" name="CuadroTexto 10"/>
          <p:cNvSpPr txBox="1"/>
          <p:nvPr/>
        </p:nvSpPr>
        <p:spPr>
          <a:xfrm>
            <a:off x="11208630" y="861281"/>
            <a:ext cx="642161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b="1" dirty="0"/>
          </a:p>
          <a:p>
            <a:endParaRPr lang="es-CO" b="1" dirty="0"/>
          </a:p>
          <a:p>
            <a:endParaRPr lang="es-CO" b="1" dirty="0"/>
          </a:p>
          <a:p>
            <a:endParaRPr lang="es-CO" b="1" dirty="0"/>
          </a:p>
          <a:p>
            <a:endParaRPr lang="es-CO" b="1" dirty="0"/>
          </a:p>
        </p:txBody>
      </p:sp>
      <p:sp>
        <p:nvSpPr>
          <p:cNvPr id="13" name="CuadroTexto 12"/>
          <p:cNvSpPr txBox="1"/>
          <p:nvPr/>
        </p:nvSpPr>
        <p:spPr>
          <a:xfrm>
            <a:off x="3571850" y="635853"/>
            <a:ext cx="118299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s-CO" b="1" dirty="0"/>
          </a:p>
        </p:txBody>
      </p:sp>
      <p:sp>
        <p:nvSpPr>
          <p:cNvPr id="14" name="CuadroTexto 13"/>
          <p:cNvSpPr txBox="1"/>
          <p:nvPr/>
        </p:nvSpPr>
        <p:spPr>
          <a:xfrm>
            <a:off x="4754840" y="635853"/>
            <a:ext cx="67707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b="1" dirty="0"/>
          </a:p>
        </p:txBody>
      </p:sp>
      <p:sp>
        <p:nvSpPr>
          <p:cNvPr id="15" name="CuadroTexto 14"/>
          <p:cNvSpPr txBox="1"/>
          <p:nvPr/>
        </p:nvSpPr>
        <p:spPr>
          <a:xfrm>
            <a:off x="4215794" y="225736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--</a:t>
            </a:r>
          </a:p>
        </p:txBody>
      </p:sp>
      <p:sp>
        <p:nvSpPr>
          <p:cNvPr id="16" name="CuadroTexto 15"/>
          <p:cNvSpPr txBox="1"/>
          <p:nvPr/>
        </p:nvSpPr>
        <p:spPr>
          <a:xfrm>
            <a:off x="4303799" y="1047841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--</a:t>
            </a:r>
          </a:p>
        </p:txBody>
      </p:sp>
      <p:sp>
        <p:nvSpPr>
          <p:cNvPr id="17" name="CuadroTexto 16"/>
          <p:cNvSpPr txBox="1"/>
          <p:nvPr/>
        </p:nvSpPr>
        <p:spPr>
          <a:xfrm>
            <a:off x="3646976" y="1715534"/>
            <a:ext cx="118299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s-CO" b="1" dirty="0"/>
          </a:p>
        </p:txBody>
      </p:sp>
      <p:sp>
        <p:nvSpPr>
          <p:cNvPr id="18" name="CuadroTexto 17"/>
          <p:cNvSpPr txBox="1"/>
          <p:nvPr/>
        </p:nvSpPr>
        <p:spPr>
          <a:xfrm>
            <a:off x="4829966" y="1715534"/>
            <a:ext cx="67707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b="1" dirty="0"/>
          </a:p>
        </p:txBody>
      </p:sp>
      <p:sp>
        <p:nvSpPr>
          <p:cNvPr id="19" name="CuadroTexto 18"/>
          <p:cNvSpPr txBox="1"/>
          <p:nvPr/>
        </p:nvSpPr>
        <p:spPr>
          <a:xfrm>
            <a:off x="4290920" y="1305417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--</a:t>
            </a:r>
          </a:p>
        </p:txBody>
      </p:sp>
      <p:sp>
        <p:nvSpPr>
          <p:cNvPr id="20" name="CuadroTexto 19"/>
          <p:cNvSpPr txBox="1"/>
          <p:nvPr/>
        </p:nvSpPr>
        <p:spPr>
          <a:xfrm>
            <a:off x="4378925" y="2127522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--</a:t>
            </a:r>
          </a:p>
        </p:txBody>
      </p:sp>
      <p:sp>
        <p:nvSpPr>
          <p:cNvPr id="21" name="CuadroTexto 20"/>
          <p:cNvSpPr txBox="1"/>
          <p:nvPr/>
        </p:nvSpPr>
        <p:spPr>
          <a:xfrm>
            <a:off x="6093963" y="1715529"/>
            <a:ext cx="118299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s-CO" b="1" dirty="0"/>
          </a:p>
        </p:txBody>
      </p:sp>
      <p:sp>
        <p:nvSpPr>
          <p:cNvPr id="22" name="CuadroTexto 21"/>
          <p:cNvSpPr txBox="1"/>
          <p:nvPr/>
        </p:nvSpPr>
        <p:spPr>
          <a:xfrm>
            <a:off x="7276953" y="1715529"/>
            <a:ext cx="67707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b="1" dirty="0"/>
          </a:p>
        </p:txBody>
      </p:sp>
      <p:sp>
        <p:nvSpPr>
          <p:cNvPr id="23" name="CuadroTexto 22"/>
          <p:cNvSpPr txBox="1"/>
          <p:nvPr/>
        </p:nvSpPr>
        <p:spPr>
          <a:xfrm>
            <a:off x="6737907" y="1305412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--</a:t>
            </a:r>
          </a:p>
        </p:txBody>
      </p:sp>
      <p:sp>
        <p:nvSpPr>
          <p:cNvPr id="24" name="CuadroTexto 23"/>
          <p:cNvSpPr txBox="1"/>
          <p:nvPr/>
        </p:nvSpPr>
        <p:spPr>
          <a:xfrm>
            <a:off x="6825912" y="2127517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--</a:t>
            </a:r>
          </a:p>
        </p:txBody>
      </p:sp>
      <p:sp>
        <p:nvSpPr>
          <p:cNvPr id="25" name="CuadroTexto 24"/>
          <p:cNvSpPr txBox="1"/>
          <p:nvPr/>
        </p:nvSpPr>
        <p:spPr>
          <a:xfrm>
            <a:off x="3722102" y="2833852"/>
            <a:ext cx="118299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s-CO" b="1" dirty="0"/>
          </a:p>
        </p:txBody>
      </p:sp>
      <p:sp>
        <p:nvSpPr>
          <p:cNvPr id="26" name="CuadroTexto 25"/>
          <p:cNvSpPr txBox="1"/>
          <p:nvPr/>
        </p:nvSpPr>
        <p:spPr>
          <a:xfrm>
            <a:off x="4905092" y="2833852"/>
            <a:ext cx="67707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b="1" dirty="0"/>
          </a:p>
        </p:txBody>
      </p:sp>
      <p:sp>
        <p:nvSpPr>
          <p:cNvPr id="27" name="CuadroTexto 26"/>
          <p:cNvSpPr txBox="1"/>
          <p:nvPr/>
        </p:nvSpPr>
        <p:spPr>
          <a:xfrm>
            <a:off x="4366046" y="2423735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--</a:t>
            </a:r>
          </a:p>
        </p:txBody>
      </p:sp>
      <p:sp>
        <p:nvSpPr>
          <p:cNvPr id="28" name="CuadroTexto 27"/>
          <p:cNvSpPr txBox="1"/>
          <p:nvPr/>
        </p:nvSpPr>
        <p:spPr>
          <a:xfrm>
            <a:off x="4454051" y="3245840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--</a:t>
            </a:r>
          </a:p>
        </p:txBody>
      </p:sp>
      <p:sp>
        <p:nvSpPr>
          <p:cNvPr id="29" name="CuadroTexto 28"/>
          <p:cNvSpPr txBox="1"/>
          <p:nvPr/>
        </p:nvSpPr>
        <p:spPr>
          <a:xfrm>
            <a:off x="6169089" y="2833847"/>
            <a:ext cx="118299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s-CO" b="1" dirty="0"/>
          </a:p>
        </p:txBody>
      </p:sp>
      <p:sp>
        <p:nvSpPr>
          <p:cNvPr id="30" name="CuadroTexto 29"/>
          <p:cNvSpPr txBox="1"/>
          <p:nvPr/>
        </p:nvSpPr>
        <p:spPr>
          <a:xfrm>
            <a:off x="7352079" y="2833847"/>
            <a:ext cx="67707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b="1" dirty="0"/>
          </a:p>
        </p:txBody>
      </p:sp>
      <p:sp>
        <p:nvSpPr>
          <p:cNvPr id="31" name="CuadroTexto 30"/>
          <p:cNvSpPr txBox="1"/>
          <p:nvPr/>
        </p:nvSpPr>
        <p:spPr>
          <a:xfrm>
            <a:off x="6813033" y="2423730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--</a:t>
            </a:r>
          </a:p>
        </p:txBody>
      </p:sp>
      <p:sp>
        <p:nvSpPr>
          <p:cNvPr id="32" name="CuadroTexto 31"/>
          <p:cNvSpPr txBox="1"/>
          <p:nvPr/>
        </p:nvSpPr>
        <p:spPr>
          <a:xfrm>
            <a:off x="6901038" y="3245835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--</a:t>
            </a:r>
          </a:p>
        </p:txBody>
      </p:sp>
      <p:sp>
        <p:nvSpPr>
          <p:cNvPr id="33" name="CuadroTexto 32"/>
          <p:cNvSpPr txBox="1"/>
          <p:nvPr/>
        </p:nvSpPr>
        <p:spPr>
          <a:xfrm>
            <a:off x="8601052" y="2844578"/>
            <a:ext cx="118299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s-CO" b="1" dirty="0"/>
          </a:p>
        </p:txBody>
      </p:sp>
      <p:sp>
        <p:nvSpPr>
          <p:cNvPr id="34" name="CuadroTexto 33"/>
          <p:cNvSpPr txBox="1"/>
          <p:nvPr/>
        </p:nvSpPr>
        <p:spPr>
          <a:xfrm>
            <a:off x="9784042" y="2844578"/>
            <a:ext cx="67707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b="1" dirty="0"/>
          </a:p>
        </p:txBody>
      </p:sp>
      <p:sp>
        <p:nvSpPr>
          <p:cNvPr id="35" name="CuadroTexto 34"/>
          <p:cNvSpPr txBox="1"/>
          <p:nvPr/>
        </p:nvSpPr>
        <p:spPr>
          <a:xfrm>
            <a:off x="9244996" y="2434461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--</a:t>
            </a:r>
          </a:p>
        </p:txBody>
      </p:sp>
      <p:sp>
        <p:nvSpPr>
          <p:cNvPr id="36" name="CuadroTexto 35"/>
          <p:cNvSpPr txBox="1"/>
          <p:nvPr/>
        </p:nvSpPr>
        <p:spPr>
          <a:xfrm>
            <a:off x="9333001" y="3256566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--</a:t>
            </a:r>
          </a:p>
        </p:txBody>
      </p:sp>
      <p:cxnSp>
        <p:nvCxnSpPr>
          <p:cNvPr id="38" name="Conector recto de flecha 37"/>
          <p:cNvCxnSpPr>
            <a:stCxn id="26" idx="3"/>
            <a:endCxn id="29" idx="1"/>
          </p:cNvCxnSpPr>
          <p:nvPr/>
        </p:nvCxnSpPr>
        <p:spPr>
          <a:xfrm flipV="1">
            <a:off x="5582166" y="3018513"/>
            <a:ext cx="586923" cy="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ector recto de flecha 38"/>
          <p:cNvCxnSpPr/>
          <p:nvPr/>
        </p:nvCxnSpPr>
        <p:spPr>
          <a:xfrm flipV="1">
            <a:off x="8029153" y="3038462"/>
            <a:ext cx="586923" cy="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ector recto de flecha 39"/>
          <p:cNvCxnSpPr/>
          <p:nvPr/>
        </p:nvCxnSpPr>
        <p:spPr>
          <a:xfrm flipV="1">
            <a:off x="5528586" y="1896530"/>
            <a:ext cx="586923" cy="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CuadroTexto 40"/>
          <p:cNvSpPr txBox="1"/>
          <p:nvPr/>
        </p:nvSpPr>
        <p:spPr>
          <a:xfrm>
            <a:off x="3758585" y="4539110"/>
            <a:ext cx="118299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s-CO" b="1" dirty="0"/>
          </a:p>
        </p:txBody>
      </p:sp>
      <p:sp>
        <p:nvSpPr>
          <p:cNvPr id="42" name="CuadroTexto 41"/>
          <p:cNvSpPr txBox="1"/>
          <p:nvPr/>
        </p:nvSpPr>
        <p:spPr>
          <a:xfrm>
            <a:off x="4941575" y="4539110"/>
            <a:ext cx="67707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b="1" dirty="0"/>
          </a:p>
        </p:txBody>
      </p:sp>
      <p:sp>
        <p:nvSpPr>
          <p:cNvPr id="43" name="CuadroTexto 42"/>
          <p:cNvSpPr txBox="1"/>
          <p:nvPr/>
        </p:nvSpPr>
        <p:spPr>
          <a:xfrm>
            <a:off x="4402529" y="4128993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--</a:t>
            </a:r>
          </a:p>
        </p:txBody>
      </p:sp>
      <p:sp>
        <p:nvSpPr>
          <p:cNvPr id="44" name="CuadroTexto 43"/>
          <p:cNvSpPr txBox="1"/>
          <p:nvPr/>
        </p:nvSpPr>
        <p:spPr>
          <a:xfrm>
            <a:off x="4490534" y="4951098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--</a:t>
            </a:r>
          </a:p>
        </p:txBody>
      </p:sp>
      <p:sp>
        <p:nvSpPr>
          <p:cNvPr id="45" name="CuadroTexto 44"/>
          <p:cNvSpPr txBox="1"/>
          <p:nvPr/>
        </p:nvSpPr>
        <p:spPr>
          <a:xfrm>
            <a:off x="6205572" y="4539105"/>
            <a:ext cx="118299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s-CO" b="1" dirty="0"/>
          </a:p>
        </p:txBody>
      </p:sp>
      <p:sp>
        <p:nvSpPr>
          <p:cNvPr id="46" name="CuadroTexto 45"/>
          <p:cNvSpPr txBox="1"/>
          <p:nvPr/>
        </p:nvSpPr>
        <p:spPr>
          <a:xfrm>
            <a:off x="7388562" y="4539105"/>
            <a:ext cx="67707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b="1" dirty="0"/>
          </a:p>
        </p:txBody>
      </p:sp>
      <p:sp>
        <p:nvSpPr>
          <p:cNvPr id="47" name="CuadroTexto 46"/>
          <p:cNvSpPr txBox="1"/>
          <p:nvPr/>
        </p:nvSpPr>
        <p:spPr>
          <a:xfrm>
            <a:off x="6849516" y="4128988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--</a:t>
            </a:r>
          </a:p>
        </p:txBody>
      </p:sp>
      <p:sp>
        <p:nvSpPr>
          <p:cNvPr id="48" name="CuadroTexto 47"/>
          <p:cNvSpPr txBox="1"/>
          <p:nvPr/>
        </p:nvSpPr>
        <p:spPr>
          <a:xfrm>
            <a:off x="6937521" y="4951093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--</a:t>
            </a:r>
          </a:p>
        </p:txBody>
      </p:sp>
      <p:sp>
        <p:nvSpPr>
          <p:cNvPr id="49" name="CuadroTexto 48"/>
          <p:cNvSpPr txBox="1"/>
          <p:nvPr/>
        </p:nvSpPr>
        <p:spPr>
          <a:xfrm>
            <a:off x="8637535" y="4549836"/>
            <a:ext cx="118299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s-CO" b="1" dirty="0"/>
          </a:p>
        </p:txBody>
      </p:sp>
      <p:sp>
        <p:nvSpPr>
          <p:cNvPr id="50" name="CuadroTexto 49"/>
          <p:cNvSpPr txBox="1"/>
          <p:nvPr/>
        </p:nvSpPr>
        <p:spPr>
          <a:xfrm>
            <a:off x="9820525" y="4549836"/>
            <a:ext cx="67707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b="1" dirty="0"/>
          </a:p>
        </p:txBody>
      </p:sp>
      <p:sp>
        <p:nvSpPr>
          <p:cNvPr id="51" name="CuadroTexto 50"/>
          <p:cNvSpPr txBox="1"/>
          <p:nvPr/>
        </p:nvSpPr>
        <p:spPr>
          <a:xfrm>
            <a:off x="9281479" y="4139719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--</a:t>
            </a:r>
          </a:p>
        </p:txBody>
      </p:sp>
      <p:sp>
        <p:nvSpPr>
          <p:cNvPr id="52" name="CuadroTexto 51"/>
          <p:cNvSpPr txBox="1"/>
          <p:nvPr/>
        </p:nvSpPr>
        <p:spPr>
          <a:xfrm>
            <a:off x="9369484" y="4961824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--</a:t>
            </a:r>
          </a:p>
        </p:txBody>
      </p:sp>
      <p:cxnSp>
        <p:nvCxnSpPr>
          <p:cNvPr id="53" name="Conector recto de flecha 52"/>
          <p:cNvCxnSpPr>
            <a:stCxn id="42" idx="3"/>
            <a:endCxn id="45" idx="1"/>
          </p:cNvCxnSpPr>
          <p:nvPr/>
        </p:nvCxnSpPr>
        <p:spPr>
          <a:xfrm flipV="1">
            <a:off x="5618649" y="4723771"/>
            <a:ext cx="586923" cy="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ector recto de flecha 53"/>
          <p:cNvCxnSpPr/>
          <p:nvPr/>
        </p:nvCxnSpPr>
        <p:spPr>
          <a:xfrm flipV="1">
            <a:off x="8065636" y="4743720"/>
            <a:ext cx="586923" cy="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ector recto 55"/>
          <p:cNvCxnSpPr/>
          <p:nvPr/>
        </p:nvCxnSpPr>
        <p:spPr>
          <a:xfrm>
            <a:off x="0" y="3734873"/>
            <a:ext cx="121920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CuadroTexto 56"/>
          <p:cNvSpPr txBox="1"/>
          <p:nvPr/>
        </p:nvSpPr>
        <p:spPr>
          <a:xfrm>
            <a:off x="4812118" y="5341853"/>
            <a:ext cx="732313" cy="276999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58" name="CuadroTexto 57"/>
          <p:cNvSpPr txBox="1"/>
          <p:nvPr/>
        </p:nvSpPr>
        <p:spPr>
          <a:xfrm>
            <a:off x="5647099" y="5341853"/>
            <a:ext cx="732313" cy="276999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>
                <a:solidFill>
                  <a:schemeClr val="bg1"/>
                </a:solidFill>
              </a:rPr>
              <a:t>Z</a:t>
            </a:r>
          </a:p>
        </p:txBody>
      </p:sp>
      <p:sp>
        <p:nvSpPr>
          <p:cNvPr id="59" name="CuadroTexto 58"/>
          <p:cNvSpPr txBox="1"/>
          <p:nvPr/>
        </p:nvSpPr>
        <p:spPr>
          <a:xfrm>
            <a:off x="6482080" y="5341853"/>
            <a:ext cx="732313" cy="276999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>
                <a:solidFill>
                  <a:schemeClr val="bg1"/>
                </a:solidFill>
              </a:rPr>
              <a:t>DATO</a:t>
            </a:r>
          </a:p>
        </p:txBody>
      </p:sp>
      <p:sp>
        <p:nvSpPr>
          <p:cNvPr id="60" name="CuadroTexto 59"/>
          <p:cNvSpPr txBox="1"/>
          <p:nvPr/>
        </p:nvSpPr>
        <p:spPr>
          <a:xfrm>
            <a:off x="4893035" y="5706058"/>
            <a:ext cx="642161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s-CO" sz="1200" dirty="0"/>
          </a:p>
          <a:p>
            <a:pPr algn="ctr"/>
            <a:endParaRPr lang="es-CO" sz="1200" dirty="0"/>
          </a:p>
          <a:p>
            <a:pPr algn="ctr"/>
            <a:endParaRPr lang="es-CO" sz="1200" dirty="0"/>
          </a:p>
          <a:p>
            <a:pPr algn="ctr"/>
            <a:endParaRPr lang="es-CO" sz="1200" dirty="0"/>
          </a:p>
          <a:p>
            <a:pPr algn="ctr"/>
            <a:endParaRPr lang="es-CO" sz="1200" dirty="0"/>
          </a:p>
        </p:txBody>
      </p:sp>
      <p:sp>
        <p:nvSpPr>
          <p:cNvPr id="61" name="CuadroTexto 60"/>
          <p:cNvSpPr txBox="1"/>
          <p:nvPr/>
        </p:nvSpPr>
        <p:spPr>
          <a:xfrm>
            <a:off x="5653254" y="5708206"/>
            <a:ext cx="642161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s-CO" sz="1200" dirty="0"/>
          </a:p>
          <a:p>
            <a:pPr algn="ctr"/>
            <a:endParaRPr lang="es-CO" sz="1200" dirty="0"/>
          </a:p>
          <a:p>
            <a:pPr algn="ctr"/>
            <a:endParaRPr lang="es-CO" sz="1200" dirty="0"/>
          </a:p>
          <a:p>
            <a:pPr algn="ctr"/>
            <a:endParaRPr lang="es-CO" sz="1200" dirty="0"/>
          </a:p>
          <a:p>
            <a:pPr algn="ctr"/>
            <a:endParaRPr lang="es-CO" sz="1200" dirty="0"/>
          </a:p>
        </p:txBody>
      </p:sp>
      <p:sp>
        <p:nvSpPr>
          <p:cNvPr id="62" name="CuadroTexto 61"/>
          <p:cNvSpPr txBox="1"/>
          <p:nvPr/>
        </p:nvSpPr>
        <p:spPr>
          <a:xfrm>
            <a:off x="6527155" y="5701629"/>
            <a:ext cx="642161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sz="1200" dirty="0"/>
          </a:p>
          <a:p>
            <a:endParaRPr lang="es-CO" sz="1200" dirty="0"/>
          </a:p>
          <a:p>
            <a:endParaRPr lang="es-CO" sz="1200" dirty="0"/>
          </a:p>
          <a:p>
            <a:endParaRPr lang="es-CO" sz="1200" dirty="0"/>
          </a:p>
          <a:p>
            <a:endParaRPr lang="es-CO" sz="1200" dirty="0"/>
          </a:p>
        </p:txBody>
      </p:sp>
    </p:spTree>
    <p:extLst>
      <p:ext uri="{BB962C8B-B14F-4D97-AF65-F5344CB8AC3E}">
        <p14:creationId xmlns:p14="http://schemas.microsoft.com/office/powerpoint/2010/main" val="16622564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252024" y="302453"/>
            <a:ext cx="276163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8000" b="1" dirty="0">
                <a:solidFill>
                  <a:srgbClr val="FF0000"/>
                </a:solidFill>
              </a:rPr>
              <a:t>RETO:</a:t>
            </a:r>
          </a:p>
        </p:txBody>
      </p:sp>
      <p:sp>
        <p:nvSpPr>
          <p:cNvPr id="3" name="CuadroTexto 2"/>
          <p:cNvSpPr txBox="1"/>
          <p:nvPr/>
        </p:nvSpPr>
        <p:spPr>
          <a:xfrm>
            <a:off x="371337" y="1625892"/>
            <a:ext cx="11204619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4400" dirty="0"/>
              <a:t>Si tengo el apuntador de entrada a una cola.</a:t>
            </a:r>
          </a:p>
          <a:p>
            <a:r>
              <a:rPr lang="es-CO" sz="4400" b="1" dirty="0"/>
              <a:t>ELABORA</a:t>
            </a:r>
            <a:r>
              <a:rPr lang="es-CO" sz="4400" dirty="0"/>
              <a:t> un </a:t>
            </a:r>
            <a:r>
              <a:rPr lang="es-CO" sz="4400" b="1" i="1" dirty="0"/>
              <a:t>ALGORITMO</a:t>
            </a:r>
            <a:r>
              <a:rPr lang="es-CO" sz="4400" dirty="0"/>
              <a:t> que permita </a:t>
            </a:r>
            <a:r>
              <a:rPr lang="es-CO" sz="4400" b="1" dirty="0"/>
              <a:t>CONSTRUIR</a:t>
            </a:r>
            <a:r>
              <a:rPr lang="es-CO" sz="4400" dirty="0"/>
              <a:t> una </a:t>
            </a:r>
            <a:r>
              <a:rPr lang="es-CO" sz="4400" b="1" dirty="0">
                <a:solidFill>
                  <a:srgbClr val="FF0000"/>
                </a:solidFill>
              </a:rPr>
              <a:t>PILA</a:t>
            </a:r>
            <a:r>
              <a:rPr lang="es-CO" sz="4400" dirty="0"/>
              <a:t> con los elementos de la </a:t>
            </a:r>
            <a:r>
              <a:rPr lang="es-CO" sz="4400" b="1" dirty="0">
                <a:solidFill>
                  <a:srgbClr val="FF0000"/>
                </a:solidFill>
              </a:rPr>
              <a:t>COLA</a:t>
            </a:r>
            <a:r>
              <a:rPr lang="es-CO" sz="4400" dirty="0"/>
              <a:t> de tal manera que el último elemento de la </a:t>
            </a:r>
            <a:r>
              <a:rPr lang="es-CO" sz="4400" b="1" dirty="0"/>
              <a:t>PILA</a:t>
            </a:r>
            <a:r>
              <a:rPr lang="es-CO" sz="4400" dirty="0"/>
              <a:t>(Tope) Sea el último Elemento de la </a:t>
            </a:r>
            <a:r>
              <a:rPr lang="es-CO" sz="4400" b="1" dirty="0"/>
              <a:t>COLA</a:t>
            </a:r>
            <a:r>
              <a:rPr lang="es-CO" sz="4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9639893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704</TotalTime>
  <Words>309</Words>
  <Application>Microsoft Office PowerPoint</Application>
  <PresentationFormat>Panorámica</PresentationFormat>
  <Paragraphs>129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Javier Ospina Moreno</cp:lastModifiedBy>
  <cp:revision>52</cp:revision>
  <dcterms:created xsi:type="dcterms:W3CDTF">2020-03-22T23:16:59Z</dcterms:created>
  <dcterms:modified xsi:type="dcterms:W3CDTF">2021-03-25T23:07:11Z</dcterms:modified>
</cp:coreProperties>
</file>